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13"/>
  </p:notesMasterIdLst>
  <p:sldIdLst>
    <p:sldId id="258" r:id="rId6"/>
    <p:sldId id="265" r:id="rId7"/>
    <p:sldId id="261" r:id="rId8"/>
    <p:sldId id="266" r:id="rId9"/>
    <p:sldId id="262" r:id="rId10"/>
    <p:sldId id="263" r:id="rId11"/>
    <p:sldId id="25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2218" autoAdjust="0"/>
  </p:normalViewPr>
  <p:slideViewPr>
    <p:cSldViewPr snapToGrid="0">
      <p:cViewPr varScale="1">
        <p:scale>
          <a:sx n="103" d="100"/>
          <a:sy n="103" d="100"/>
        </p:scale>
        <p:origin x="77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291C70-431F-43F3-882F-3D5BBECB1160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B1AEA3-8E71-4BE8-9394-E2C1302B3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456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>
            <a:extLst>
              <a:ext uri="{FF2B5EF4-FFF2-40B4-BE49-F238E27FC236}">
                <a16:creationId xmlns:a16="http://schemas.microsoft.com/office/drawing/2014/main" id="{887356D5-B679-4B76-990F-C498B30F410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>
            <a:extLst>
              <a:ext uri="{FF2B5EF4-FFF2-40B4-BE49-F238E27FC236}">
                <a16:creationId xmlns:a16="http://schemas.microsoft.com/office/drawing/2014/main" id="{9790DC73-9985-4FCB-B6FF-72DFEB7181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altLang="en-US" dirty="0"/>
          </a:p>
        </p:txBody>
      </p:sp>
      <p:sp>
        <p:nvSpPr>
          <p:cNvPr id="40964" name="Slide Number Placeholder 3">
            <a:extLst>
              <a:ext uri="{FF2B5EF4-FFF2-40B4-BE49-F238E27FC236}">
                <a16:creationId xmlns:a16="http://schemas.microsoft.com/office/drawing/2014/main" id="{DC4F3A58-E806-4DE4-BC23-8728964E4A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rtl="0">
              <a:defRPr/>
            </a:pPr>
            <a:fld id="{C872BA43-7AC7-4C85-A475-09DD78EA8C9A}" type="slidenum">
              <a:rPr sz="1200">
                <a:solidFill>
                  <a:prstClr val="black"/>
                </a:solidFill>
                <a:latin typeface="Times" charset="0"/>
              </a:rPr>
              <a:pPr>
                <a:defRPr/>
              </a:pPr>
              <a:t>1</a:t>
            </a:fld>
            <a:endParaRPr lang="ru-Ru" altLang="en-US" sz="1200" dirty="0">
              <a:solidFill>
                <a:prstClr val="black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23910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Поприветствуйте всех участников обучения. Поблагодарите их за участие. Поблагодарите Кристи, Артура, Лауру, Даниэллу и Хенно за их поддержку. 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09446B8C-B910-BF49-A73D-C45B5A537964}" type="slidenum">
              <a:r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90215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Обзор задач обучения. </a:t>
            </a:r>
          </a:p>
          <a:p>
            <a:pPr algn="l" rtl="0"/>
            <a:r>
              <a:rPr lang="ru-Ru" b="0" i="0" u="none" baseline="0"/>
              <a:t>Вы не станете специалистом по всем аспектам проведения NSCA, но получите все ресурсы и знания для того, чтобы стать им. 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09446B8C-B910-BF49-A73D-C45B5A537964}" type="slidenum">
              <a:r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90215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В данном разделе приведен краткий обзор основной темы того, что мы постараемся выполнять каждый день. 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09446B8C-B910-BF49-A73D-C45B5A537964}" type="slidenum">
              <a:rPr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90215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Попросите всех участников представиться. Пусть они расскажут о сфере своей профессиональной деятельности и целях обучения. На это отводится 20 минут, поэтому каждый участник может выступить в течение 30 секунд. 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09446B8C-B910-BF49-A73D-C45B5A537964}" type="slidenum">
              <a:r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90215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 algn="l" rtl="0">
              <a:buFont typeface="+mj-lt"/>
              <a:buAutoNum type="arabicPeriod"/>
            </a:pPr>
            <a:r>
              <a:rPr lang="ru-Ru" b="0" i="0" u="none" baseline="0"/>
              <a:t>Каждый день мы будем начинать в 08:30 и заканчивать примерно в 17:15. Просим приходить ровно к 08:30 и не опаздывать после перерывов, чтобы не превысить отведенное время. </a:t>
            </a:r>
          </a:p>
          <a:p>
            <a:pPr marL="228600" indent="-228600" algn="l" rtl="0">
              <a:buFont typeface="+mj-lt"/>
              <a:buAutoNum type="arabicPeriod"/>
            </a:pPr>
            <a:r>
              <a:rPr lang="ru-Ru" b="0" i="0" u="none" baseline="0"/>
              <a:t>В настоящее время День 3 планируется завершить в 17:30, но надеемся, что мы сможем нагнать время и закончить в 17:15. </a:t>
            </a:r>
            <a:endParaRPr lang="ru-Ru" dirty="0"/>
          </a:p>
          <a:p>
            <a:pPr marL="228600" indent="-228600" algn="l" rtl="0">
              <a:buFont typeface="+mj-lt"/>
              <a:buAutoNum type="arabicPeriod"/>
            </a:pPr>
            <a:r>
              <a:rPr lang="ru-Ru" b="0" i="0" u="none" baseline="0"/>
              <a:t>Каждый день участникам будет передаваться по кругу лист учета посещаемости.</a:t>
            </a:r>
          </a:p>
          <a:p>
            <a:pPr marL="228600" indent="-228600" algn="l" rtl="0">
              <a:buFont typeface="+mj-lt"/>
              <a:buAutoNum type="arabicPeriod"/>
            </a:pPr>
            <a:r>
              <a:rPr lang="ru-Ru" b="0" i="0" u="none" baseline="0"/>
              <a:t>Перерыв на обед запланирован каждый день на 12:30. </a:t>
            </a:r>
          </a:p>
          <a:p>
            <a:pPr marL="228600" indent="-228600" algn="l" rtl="0">
              <a:buFont typeface="+mj-lt"/>
              <a:buAutoNum type="arabicPeriod"/>
            </a:pPr>
            <a:r>
              <a:rPr lang="ru-Ru" b="0" i="0" u="none" baseline="0"/>
              <a:t>Короткие перерывы запланированы каждый день на 10:30 и 15:30.</a:t>
            </a:r>
          </a:p>
          <a:p>
            <a:pPr marL="228600" indent="-228600" algn="l" rtl="0">
              <a:buFont typeface="+mj-lt"/>
              <a:buAutoNum type="arabicPeriod"/>
            </a:pPr>
            <a:r>
              <a:rPr lang="ru-Ru" b="0" i="0" u="none" baseline="0"/>
              <a:t>Ограничения питания – Хенно договорился с сотрудниками гостиницы. Свяжитесь с ним для получения более подробной информации.</a:t>
            </a:r>
          </a:p>
          <a:p>
            <a:pPr marL="228600" indent="-228600" algn="l" rtl="0">
              <a:buFont typeface="+mj-lt"/>
              <a:buAutoNum type="arabicPeriod"/>
            </a:pPr>
            <a:r>
              <a:rPr lang="ru-Ru" b="0" i="0" u="none" baseline="0"/>
              <a:t>Местонахождение уборной</a:t>
            </a:r>
          </a:p>
          <a:p>
            <a:pPr marL="228600" indent="-228600" algn="l" rtl="0">
              <a:buFont typeface="+mj-lt"/>
              <a:buAutoNum type="arabicPeriod"/>
            </a:pPr>
            <a:r>
              <a:rPr lang="ru-Ru" b="0" i="0" u="none" baseline="0"/>
              <a:t>Ноутбуки – Мы выкладываем материалы на Google Диск, и некоторые упражнения будут проводиться на компьютере. В связи с этим, полезно будет взять с собой ноутбук, если имеется. Мы также понимаем степень вашей занятости и вероятность получения вами запросов со стороны. Просто не забывайте, что NSCA — это большой и сложный инструмент, поэтому любая часть обучения, в течение которой вы будете отсутствовать или отвлекаться, повлияет на полноту понимания и способность применения полученных вами знаний.</a:t>
            </a:r>
          </a:p>
          <a:p>
            <a:pPr marL="228600" indent="-228600" algn="l" rtl="0">
              <a:buFont typeface="+mj-lt"/>
              <a:buAutoNum type="arabicPeriod"/>
            </a:pPr>
            <a:r>
              <a:rPr lang="ru-Ru" b="0" i="0" u="none" baseline="0"/>
              <a:t>Google Диск — сокращение URL выполнено и добавлено на экран. Содержит все презентации PPT и большую часть упражнений (но не все). </a:t>
            </a:r>
          </a:p>
          <a:p>
            <a:pPr marL="228600" indent="-228600" algn="l" rtl="0">
              <a:buFont typeface="+mj-lt"/>
              <a:buAutoNum type="arabicPeriod"/>
            </a:pPr>
            <a:r>
              <a:rPr lang="ru-Ru" b="0" i="0" u="none" baseline="0"/>
              <a:t>Листы оценки в конце каждого дня имеют решающее значения для нас в целях извлечения уроков и доработки курса обучения. Просим вас уделить 5 минут на их внимательное заполнение. </a:t>
            </a:r>
            <a:endParaRPr lang="ru-Ru" baseline="0" dirty="0"/>
          </a:p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09446B8C-B910-BF49-A73D-C45B5A537964}" type="slidenum">
              <a:r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90215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Давайте начнем обучение! Вот наши цели на сегодня. Мы завершим нашу программу упражнением на вовлеченность заинтересованных сторон. 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09446B8C-B910-BF49-A73D-C45B5A537964}" type="slidenum">
              <a:r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90215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0BEECF-28B0-4D6A-A3F3-0971A693AC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F71C964-5D0E-431B-833F-DFC8005991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10EBAB-9E8C-46DD-8B3B-6D1B91099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7B1501-F06D-445C-9AE4-1D66C1EB0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E0B827-F486-42A0-9377-39A7C4F25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79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48BED1-F1F7-4FC5-A32B-F9294BB26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B3F7AE-F1A1-4F3C-B07D-3CE3E7AF26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1064B2-9B5F-458D-9081-C45EED752A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3B89DB-7B23-41B9-BF31-374330249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42DD82-FA78-4CE2-B50F-1B088941B0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991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91B0AA1-ABDC-4976-84B0-EA853B5B43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DEAB1B-1412-4B9F-9BC8-22A2BE8476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6C8DFA-681F-4176-A366-13E7559D2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01BB1A-119B-46C4-9966-9F0C2F8E8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0DA2BA-EAB8-44AA-8254-05C9E3D96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918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DBA17-5977-4CD7-988C-5448730D3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6D6F6C-C07A-4CDA-A9E5-741A381975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F4F6D6-4804-464E-8C56-6D0C0FFDDD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B14380-5ACF-458A-889C-34B4F51A4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D465B5-4D9E-465B-AD56-AA8346725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082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678EF4-C8AB-4CB3-9769-0023F5FE1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F8FA49-62D9-4173-84DA-C1DCDB5E63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BB55BE-68BD-418A-8D14-23B5EED91F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EF46CE-3602-4BD4-A8B5-031729CD2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1092F2-0B93-4170-98DF-D45BC4816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347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08FE8-CE95-41D1-BB8B-D2B3DE0358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7F7060-09EC-4089-951B-629BBD4F94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AD1197-5901-49B6-B63E-02643A2B6F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728968-245F-4029-8817-12DA8A939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287E48-38AE-403B-9D4F-253A44634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26DCA9-4EF3-41CA-8999-E2C491BCF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903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F54FAF-D8C1-43E7-BFC9-554EC6A437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D8C204-1FC6-4A85-8EBB-EDA77AB0CA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20ABAE-46B2-4117-9877-5AD6761FF4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D2DC154-AFB0-4800-A099-37BDCC2C62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65BAB57-C74E-4A1B-8433-C44696A4A3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0491CFC-D33C-45DF-9342-5A5026E3A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2D66656-A59E-4C47-8FCC-84AEB322F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E7F47EA-AA41-44B4-96D4-E4CD8AA10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885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2E8654-9CC2-45E1-B93E-5C0E919F0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E61D3EB-04BD-427D-BE31-A6DDF7B82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3BB1CE-6EFB-47EE-8B20-DDBBC3DF5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42D365-EE17-4EED-B174-A2B25935D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424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F96F803-2E97-497E-A31B-F95E7F8BC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3DA8C1-22B4-4D4A-AF6E-9F1E42EEAB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4B8791-0317-41B4-B64E-17AA0C970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644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FD843-05E9-463F-9BA7-6DBDB81296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068B76-928C-4421-964C-36ECCAD92F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2F403F-F7C5-4C36-B7E0-2601D3AE48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7D03BF-E99B-4ED1-BCF7-5C693AF6C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40680D-8BF9-4404-BEC9-5D163FDC1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511097-F2A0-47A5-892D-220413DBE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151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32358F-62CC-432D-BF12-5DB968E399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A245B27-8250-4480-87BE-BC9C0BE9F5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84BB05-3DDF-4FEB-AB58-22F733B3CC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53B291-01C8-43E5-8EBE-62E2FB9DF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72967C-9870-4C07-BBAA-08387B396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4A4813-F1B1-49CF-A095-360B3019A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174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55C2CC3-261F-4E95-A756-61BF161E2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128BD3-47A8-41BC-BC00-A0B099D18A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0CEE3-D11D-4F5F-8ED9-DE8B43D2D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27D3D8-CE2F-4F2A-BC05-DC5DE59371A6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EA3BE8-C0F2-4100-8652-AA3E9DE63C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EAADAB-C19B-4132-87B6-8892AA5FC5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496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tinyurl.com/NSCAtraining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AE1A8982-A8FE-434C-841B-957CA43B7779}"/>
              </a:ext>
            </a:extLst>
          </p:cNvPr>
          <p:cNvSpPr/>
          <p:nvPr/>
        </p:nvSpPr>
        <p:spPr>
          <a:xfrm>
            <a:off x="0" y="0"/>
            <a:ext cx="12192000" cy="6932815"/>
          </a:xfrm>
          <a:prstGeom prst="rect">
            <a:avLst/>
          </a:prstGeom>
          <a:solidFill>
            <a:srgbClr val="BA0C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sz="1200" kern="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A2C2400-55C3-4622-BE03-9CA2A2E9F769}"/>
              </a:ext>
            </a:extLst>
          </p:cNvPr>
          <p:cNvCxnSpPr/>
          <p:nvPr/>
        </p:nvCxnSpPr>
        <p:spPr>
          <a:xfrm>
            <a:off x="6096000" y="6111864"/>
            <a:ext cx="0" cy="6032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1">
            <a:extLst>
              <a:ext uri="{FF2B5EF4-FFF2-40B4-BE49-F238E27FC236}">
                <a16:creationId xmlns:a16="http://schemas.microsoft.com/office/drawing/2014/main" id="{65F477E9-DF8E-4C9C-9F9D-9EA894096F0D}"/>
              </a:ext>
            </a:extLst>
          </p:cNvPr>
          <p:cNvSpPr>
            <a:spLocks noGrp="1"/>
          </p:cNvSpPr>
          <p:nvPr/>
        </p:nvSpPr>
        <p:spPr>
          <a:xfrm>
            <a:off x="2362201" y="1479551"/>
            <a:ext cx="9536722" cy="2843067"/>
          </a:xfrm>
          <a:prstGeom prst="rect">
            <a:avLst/>
          </a:prstGeom>
          <a:effectLst/>
        </p:spPr>
        <p:txBody>
          <a:bodyPr anchor="b">
            <a:normAutofit/>
          </a:bodyPr>
          <a:lstStyle>
            <a:lvl1pPr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rtl="0"/>
            <a:r>
              <a:rPr lang="ru-Ru" b="0" i="0" u="none" baseline="0">
                <a:solidFill>
                  <a:srgbClr val="FFFFFF"/>
                </a:solidFill>
                <a:ea typeface="Gill Sans MT" panose="020B0502020104020203" pitchFamily="34" charset="0"/>
                <a:cs typeface="Arial" panose="020B0604020202020204" pitchFamily="34" charset="0"/>
              </a:rPr>
              <a:t>ОБУЧЕНИЕ УЧАСТНИКОВ ОЦЕНКИ НАЦИОНАЛЬНОЙ ЦЕПИ ПОСТАВОК (NSCA 2.0)</a:t>
            </a:r>
          </a:p>
          <a:p>
            <a:pPr algn="l" rtl="0"/>
            <a:endParaRPr lang="ru-Ru" altLang="en-US" dirty="0">
              <a:solidFill>
                <a:srgbClr val="FFFFFF"/>
              </a:solidFill>
              <a:ea typeface="Gill Sans MT" panose="020B0502020104020203" pitchFamily="34" charset="0"/>
              <a:cs typeface="Arial" panose="020B0604020202020204" pitchFamily="34" charset="0"/>
            </a:endParaRPr>
          </a:p>
          <a:p>
            <a:pPr marL="1211263" indent="-1211263" algn="l" rtl="0"/>
            <a:r>
              <a:rPr lang="ru-Ru" b="0" i="0" u="none" baseline="0">
                <a:solidFill>
                  <a:srgbClr val="FFFF00"/>
                </a:solidFill>
                <a:ea typeface="Gill Sans MT" panose="020B0502020104020203" pitchFamily="34" charset="0"/>
                <a:cs typeface="Arial" panose="020B0604020202020204" pitchFamily="34" charset="0"/>
              </a:rPr>
              <a:t>День 1: Обзор курса, введения и занятия по логистике</a:t>
            </a:r>
            <a:endParaRPr lang="ru-Ru" altLang="en-US" dirty="0">
              <a:solidFill>
                <a:srgbClr val="FFFF00"/>
              </a:solidFill>
              <a:ea typeface="Gill Sans MT" panose="020B0502020104020203" pitchFamily="34" charset="0"/>
              <a:cs typeface="Arial" panose="020B0604020202020204" pitchFamily="34" charset="0"/>
            </a:endParaRPr>
          </a:p>
          <a:p>
            <a:pPr algn="l" rtl="0"/>
            <a:endParaRPr lang="ru-Ru" altLang="en-US" sz="700" dirty="0">
              <a:solidFill>
                <a:srgbClr val="000000"/>
              </a:solidFill>
              <a:ea typeface="Gill Sans MT" panose="020B0502020104020203" pitchFamily="34" charset="0"/>
              <a:cs typeface="Arial" panose="020B0604020202020204" pitchFamily="34" charset="0"/>
            </a:endParaRPr>
          </a:p>
        </p:txBody>
      </p:sp>
      <p:pic>
        <p:nvPicPr>
          <p:cNvPr id="39943" name="Picture 3" descr="C:\Users\Mariana Rodrigues\AppData\Local\Microsoft\Windows\INetCacheContent.Word\Horizontal_RGB_294_White.png">
            <a:extLst>
              <a:ext uri="{FF2B5EF4-FFF2-40B4-BE49-F238E27FC236}">
                <a16:creationId xmlns:a16="http://schemas.microsoft.com/office/drawing/2014/main" id="{B66CD02E-BDDC-4D38-B0AF-B1EDBE2856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5" t="13753" r="7623" b="12534"/>
          <a:stretch>
            <a:fillRect/>
          </a:stretch>
        </p:blipFill>
        <p:spPr bwMode="auto">
          <a:xfrm>
            <a:off x="4377875" y="6130914"/>
            <a:ext cx="166687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18F998B-3CDE-42DF-AF26-6A2CE33904E3}"/>
              </a:ext>
            </a:extLst>
          </p:cNvPr>
          <p:cNvSpPr txBox="1"/>
          <p:nvPr/>
        </p:nvSpPr>
        <p:spPr>
          <a:xfrm>
            <a:off x="6147252" y="6100390"/>
            <a:ext cx="59127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ru-Ru" sz="1200" i="0" u="none" baseline="0">
                <a:solidFill>
                  <a:prstClr val="white"/>
                </a:solidFill>
                <a:latin typeface="Arial" panose="020B0604020202020204" pitchFamily="34" charset="0"/>
                <a:ea typeface="Calibri Light" panose="020F0302020204030204"/>
                <a:cs typeface="Arial" panose="020B0604020202020204" pitchFamily="34" charset="0"/>
              </a:rPr>
              <a:t>Программа Агентства США по международному развитию (USAID) в отношении глобальной цепи поставок в сфере здравоохранения ― техническая помощь, целевой заказ на оценку национальной цепи поставок </a:t>
            </a:r>
          </a:p>
        </p:txBody>
      </p:sp>
    </p:spTree>
    <p:extLst>
      <p:ext uri="{BB962C8B-B14F-4D97-AF65-F5344CB8AC3E}">
        <p14:creationId xmlns:p14="http://schemas.microsoft.com/office/powerpoint/2010/main" val="1489658076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kpilz\Pictures\Supply Chain\Bussa HC - Drugstore - 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058"/>
          <a:stretch/>
        </p:blipFill>
        <p:spPr bwMode="auto">
          <a:xfrm>
            <a:off x="1619480" y="1000694"/>
            <a:ext cx="9628996" cy="5763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057" name="Title 1">
            <a:extLst>
              <a:ext uri="{FF2B5EF4-FFF2-40B4-BE49-F238E27FC236}">
                <a16:creationId xmlns:a16="http://schemas.microsoft.com/office/drawing/2014/main" id="{829BC086-28E7-4967-969E-060E47ABE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1518" y="221904"/>
            <a:ext cx="10362282" cy="723705"/>
          </a:xfrm>
        </p:spPr>
        <p:txBody>
          <a:bodyPr/>
          <a:lstStyle/>
          <a:p>
            <a:pPr algn="ctr" rtl="0" eaLnBrk="1" hangingPunct="1"/>
            <a:r>
              <a:rPr lang="ru-Ru" sz="28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Приветствие</a:t>
            </a:r>
            <a:endParaRPr lang="ru-Ru" altLang="en-US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2CB67A-423F-4F0A-BA8E-1E5623F3CB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defTabSz="912778" rtl="0">
              <a:lnSpc>
                <a:spcPct val="80000"/>
              </a:lnSpc>
            </a:pPr>
            <a:endParaRPr lang="ru-Ru" altLang="en-US" sz="1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1334" lvl="1" indent="-284152" algn="l" defTabSz="912778" rtl="0">
              <a:lnSpc>
                <a:spcPct val="80000"/>
              </a:lnSpc>
            </a:pPr>
            <a:endParaRPr lang="ru-Ru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1334" lvl="1" indent="-284152" algn="l" defTabSz="912778" rtl="0">
              <a:lnSpc>
                <a:spcPct val="80000"/>
              </a:lnSpc>
            </a:pPr>
            <a:endParaRPr lang="ru-Ru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1334" lvl="1" indent="-284152" algn="l" defTabSz="912778" rtl="0">
              <a:lnSpc>
                <a:spcPct val="80000"/>
              </a:lnSpc>
            </a:pPr>
            <a:endParaRPr lang="ru-Ru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1334" lvl="1" indent="-284152" algn="l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ru-Ru" altLang="en-US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47852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>
            <a:extLst>
              <a:ext uri="{FF2B5EF4-FFF2-40B4-BE49-F238E27FC236}">
                <a16:creationId xmlns:a16="http://schemas.microsoft.com/office/drawing/2014/main" id="{829BC086-28E7-4967-969E-060E47ABE6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6245" y="304801"/>
            <a:ext cx="10128365" cy="620458"/>
          </a:xfrm>
        </p:spPr>
        <p:txBody>
          <a:bodyPr>
            <a:normAutofit/>
          </a:bodyPr>
          <a:lstStyle/>
          <a:p>
            <a:pPr rtl="0">
              <a:lnSpc>
                <a:spcPct val="100000"/>
              </a:lnSpc>
            </a:pPr>
            <a:r>
              <a:rPr lang="ru-Ru" sz="28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Задачи обучения</a:t>
            </a:r>
            <a:endParaRPr lang="ru-Ru" altLang="en-US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2CB67A-423F-4F0A-BA8E-1E5623F3CB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1907" y="1365813"/>
            <a:ext cx="11668186" cy="5492186"/>
          </a:xfrm>
        </p:spPr>
        <p:txBody>
          <a:bodyPr>
            <a:normAutofit/>
          </a:bodyPr>
          <a:lstStyle/>
          <a:p>
            <a:pPr marL="457182" lvl="1" algn="l" defTabSz="912778" rtl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32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Подготовка к проведению оценок NSCA</a:t>
            </a:r>
            <a:r>
              <a:rPr lang="ru-Ru" sz="3200" b="0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.</a:t>
            </a:r>
          </a:p>
          <a:p>
            <a:pPr marL="457182" lvl="1" algn="l" defTabSz="912778" rtl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</a:pPr>
            <a:endParaRPr lang="ru-Ru" sz="32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06550" lvl="1" indent="-454025" algn="l" defTabSz="912778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4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Что такое NSCA? 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06550" lvl="1" indent="-454025" algn="l" defTabSz="912778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4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Как использовать NSCA?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06550" lvl="1" indent="-454025" algn="l" defTabSz="912778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4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Из каких элементов состоит NSCA?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06550" lvl="1" indent="-454025" algn="l" defTabSz="912778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4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Как проводить NSCA? </a:t>
            </a:r>
          </a:p>
          <a:p>
            <a:pPr marL="1606550" lvl="1" indent="-454025" algn="l" defTabSz="912778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4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Куда обращаться за дополнительной информацией?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06550" lvl="1" indent="-454025" algn="l" defTabSz="912778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4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Что делать дальше?</a:t>
            </a:r>
            <a:endParaRPr lang="ru-Ru" altLang="en-US" sz="1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01470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>
            <a:extLst>
              <a:ext uri="{FF2B5EF4-FFF2-40B4-BE49-F238E27FC236}">
                <a16:creationId xmlns:a16="http://schemas.microsoft.com/office/drawing/2014/main" id="{829BC086-28E7-4967-969E-060E47ABE6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6245" y="304801"/>
            <a:ext cx="10128365" cy="620458"/>
          </a:xfrm>
        </p:spPr>
        <p:txBody>
          <a:bodyPr>
            <a:normAutofit/>
          </a:bodyPr>
          <a:lstStyle/>
          <a:p>
            <a:pPr rtl="0" eaLnBrk="1" hangingPunct="1">
              <a:lnSpc>
                <a:spcPct val="100000"/>
              </a:lnSpc>
            </a:pPr>
            <a:r>
              <a:rPr lang="ru-Ru" sz="28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День за днем</a:t>
            </a:r>
            <a:endParaRPr lang="ru-Ru" altLang="en-US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2CB67A-423F-4F0A-BA8E-1E5623F3CB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1907" y="1147997"/>
            <a:ext cx="11668186" cy="5499224"/>
          </a:xfrm>
        </p:spPr>
        <p:txBody>
          <a:bodyPr>
            <a:noAutofit/>
          </a:bodyPr>
          <a:lstStyle/>
          <a:p>
            <a:pPr marL="2060575" lvl="1" indent="-1604963" algn="l" defTabSz="912778" rtl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4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День 1 </a:t>
            </a:r>
            <a:r>
              <a:rPr lang="ru-Ru" sz="24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– Общее понимание NSCA и того, что эта оценка может Вам дать</a:t>
            </a:r>
          </a:p>
          <a:p>
            <a:pPr marL="2060575" lvl="1" indent="-1604963" algn="l" defTabSz="912778" rtl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060575" lvl="1" indent="-1604963" algn="l" defTabSz="912778" rtl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4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День 2 </a:t>
            </a:r>
            <a:r>
              <a:rPr lang="ru-Ru" sz="24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– Глубокое погружение в основные технические элементы NSCA (Модель технологической зрелости и КПЭ)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060575" lvl="1" indent="-1604963" algn="l" defTabSz="912778" rtl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060575" lvl="1" indent="-1604963" algn="l" defTabSz="912778" rtl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4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День 3 </a:t>
            </a:r>
            <a:r>
              <a:rPr lang="ru-Ru" sz="24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– Процесс и методология NSCA — планирование работы, составление бюджета, руководство командой и заинтересованными сторонами, сбор данных и пр. 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060575" lvl="1" indent="-1604963" algn="l" defTabSz="912778" rtl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060575" lvl="1" indent="-1604963" algn="l" defTabSz="912778" rtl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4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День 4</a:t>
            </a:r>
            <a:r>
              <a:rPr lang="ru-Ru" sz="24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 – Выборка, анализ и использование данных, незавершенные вопросы, вопросы и ответы, поддержка оценки NSCA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80575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>
            <a:extLst>
              <a:ext uri="{FF2B5EF4-FFF2-40B4-BE49-F238E27FC236}">
                <a16:creationId xmlns:a16="http://schemas.microsoft.com/office/drawing/2014/main" id="{829BC086-28E7-4967-969E-060E47ABE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 eaLnBrk="1" hangingPunct="1">
              <a:lnSpc>
                <a:spcPct val="100000"/>
              </a:lnSpc>
            </a:pPr>
            <a:r>
              <a:rPr lang="ru-Ru" sz="28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Введение </a:t>
            </a:r>
            <a:endParaRPr lang="ru-Ru" altLang="en-US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2CB67A-423F-4F0A-BA8E-1E5623F3CB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defTabSz="912778" rtl="0">
              <a:lnSpc>
                <a:spcPct val="100000"/>
              </a:lnSpc>
            </a:pPr>
            <a:endParaRPr lang="ru-Ru" altLang="en-US" sz="1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1334" lvl="1" indent="-284152" algn="l" defTabSz="912778" rtl="0">
              <a:lnSpc>
                <a:spcPct val="100000"/>
              </a:lnSpc>
            </a:pPr>
            <a:endParaRPr lang="ru-Ru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1334" lvl="1" indent="-284152" algn="l" defTabSz="912778" rtl="0">
              <a:lnSpc>
                <a:spcPct val="100000"/>
              </a:lnSpc>
            </a:pPr>
            <a:endParaRPr lang="ru-Ru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1334" lvl="1" indent="-284152" algn="l" defTabSz="912778" rtl="0">
              <a:lnSpc>
                <a:spcPct val="100000"/>
              </a:lnSpc>
            </a:pPr>
            <a:endParaRPr lang="ru-Ru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1334" lvl="1" indent="-284152" algn="l" defTabSz="912778" rtl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</a:pPr>
            <a:endParaRPr lang="ru-Ru" altLang="en-US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C:\Users\kpilz\Pictures\Supply Chain\SCM training Zambia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5163" y="1557597"/>
            <a:ext cx="7415646" cy="4938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01470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>
            <a:extLst>
              <a:ext uri="{FF2B5EF4-FFF2-40B4-BE49-F238E27FC236}">
                <a16:creationId xmlns:a16="http://schemas.microsoft.com/office/drawing/2014/main" id="{829BC086-28E7-4967-969E-060E47ABE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5691" y="323561"/>
            <a:ext cx="2351809" cy="1325563"/>
          </a:xfrm>
        </p:spPr>
        <p:txBody>
          <a:bodyPr>
            <a:normAutofit fontScale="90000"/>
          </a:bodyPr>
          <a:lstStyle/>
          <a:p>
            <a:pPr algn="l" rtl="0" eaLnBrk="1" hangingPunct="1">
              <a:lnSpc>
                <a:spcPct val="100000"/>
              </a:lnSpc>
            </a:pPr>
            <a:r>
              <a:rPr lang="ru-Ru" sz="28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Примечания по логистике</a:t>
            </a:r>
            <a:br>
              <a:rPr lang="ru-Ru" sz="2800" b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altLang="en-US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2CB67A-423F-4F0A-BA8E-1E5623F3CB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493" y="2379785"/>
            <a:ext cx="2744732" cy="3704491"/>
          </a:xfrm>
        </p:spPr>
        <p:txBody>
          <a:bodyPr>
            <a:normAutofit/>
          </a:bodyPr>
          <a:lstStyle/>
          <a:p>
            <a:pPr marL="57150" lvl="1" indent="0" algn="l" defTabSz="912778" rtl="0">
              <a:lnSpc>
                <a:spcPct val="110000"/>
              </a:lnSpc>
              <a:buNone/>
            </a:pPr>
            <a:r>
              <a:rPr lang="ru-Ru" sz="18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Google Диск с материалами курса: </a:t>
            </a:r>
            <a:r>
              <a:rPr lang="ru-Ru" sz="2800" b="1" i="0" u="none" baseline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tinyurl.com/</a:t>
            </a:r>
            <a:br>
              <a:rPr lang="th-TH" sz="2800" b="1" i="0" u="none" baseline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</a:br>
            <a:r>
              <a:rPr lang="ru-Ru" sz="2800" b="1" i="0" u="none" baseline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NSCAtraining</a:t>
            </a:r>
            <a:r>
              <a:rPr lang="ru-Ru" sz="2800" b="1" i="0" u="none" baseline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alt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" lvl="1" indent="0" algn="l" defTabSz="912778" rtl="0">
              <a:lnSpc>
                <a:spcPct val="110000"/>
              </a:lnSpc>
              <a:buNone/>
            </a:pPr>
            <a:endParaRPr lang="ru-Ru" alt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" lvl="1" indent="0" algn="l" defTabSz="912778" rtl="0">
              <a:lnSpc>
                <a:spcPct val="110000"/>
              </a:lnSpc>
              <a:buNone/>
            </a:pPr>
            <a:r>
              <a:rPr lang="ru-Ru" sz="18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Ссылка также приведена в электронном письме Даниэллы от 7 ноября</a:t>
            </a:r>
            <a:endParaRPr lang="ru-Ru" alt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C:\Users\kpilz\Pictures\Supply Chain\Nepal man cross river on tre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9955" y="109104"/>
            <a:ext cx="8832272" cy="6624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67154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>
            <a:extLst>
              <a:ext uri="{FF2B5EF4-FFF2-40B4-BE49-F238E27FC236}">
                <a16:creationId xmlns:a16="http://schemas.microsoft.com/office/drawing/2014/main" id="{829BC086-28E7-4967-969E-060E47ABE6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6245" y="304801"/>
            <a:ext cx="10128365" cy="620458"/>
          </a:xfrm>
        </p:spPr>
        <p:txBody>
          <a:bodyPr/>
          <a:lstStyle/>
          <a:p>
            <a:pPr rtl="0" eaLnBrk="1" hangingPunct="1">
              <a:lnSpc>
                <a:spcPct val="100000"/>
              </a:lnSpc>
            </a:pPr>
            <a:r>
              <a:rPr lang="ru-Ru" sz="32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Обзор </a:t>
            </a:r>
            <a:r>
              <a:rPr lang="ru-Ru" sz="3200" b="1" i="1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новой версии </a:t>
            </a:r>
            <a:r>
              <a:rPr lang="ru-Ru" sz="32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NSCA 2.0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2CB67A-423F-4F0A-BA8E-1E5623F3CB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1907" y="1147996"/>
            <a:ext cx="11668186" cy="5581049"/>
          </a:xfrm>
        </p:spPr>
        <p:txBody>
          <a:bodyPr>
            <a:noAutofit/>
          </a:bodyPr>
          <a:lstStyle/>
          <a:p>
            <a:pPr marL="457182" lvl="1" algn="l" defTabSz="912778" rtl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4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Задачи обучения дня 1</a:t>
            </a:r>
          </a:p>
          <a:p>
            <a:pPr marL="457182" lvl="1" algn="l" defTabSz="912778" rtl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4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Обеспечить высокий уровень информированности об использовании, истории и применении </a:t>
            </a:r>
            <a:r>
              <a:rPr lang="ru-Ru" sz="2400" b="0" i="1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нового </a:t>
            </a:r>
            <a:r>
              <a:rPr lang="ru-Ru" sz="24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инструмента NSCA 2.0, включая:</a:t>
            </a:r>
          </a:p>
          <a:p>
            <a:pPr marL="1606550" lvl="1" indent="-454025" algn="l" defTabSz="912778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4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Зачем следует проводить NSCA</a:t>
            </a:r>
          </a:p>
          <a:p>
            <a:pPr marL="1606550" lvl="1" indent="-454025" algn="l" defTabSz="912778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4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История оценки национальной цепи поставок (NSCA)</a:t>
            </a:r>
          </a:p>
          <a:p>
            <a:pPr marL="1606550" lvl="1" indent="-454025" algn="l" defTabSz="912778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4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Содержание инструмента</a:t>
            </a:r>
          </a:p>
          <a:p>
            <a:pPr marL="1606550" lvl="1" indent="-454025" algn="l" defTabSz="912778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4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График реализации и необходимые ресурсы</a:t>
            </a:r>
          </a:p>
          <a:p>
            <a:pPr marL="1606550" lvl="1" indent="-454025" algn="l" defTabSz="912778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4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Результаты, анализ и отчеты</a:t>
            </a:r>
          </a:p>
          <a:p>
            <a:pPr marL="1606550" lvl="1" indent="-454025" algn="l" defTabSz="912778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4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Как использовать результаты</a:t>
            </a:r>
          </a:p>
          <a:p>
            <a:pPr marL="1152525" indent="-457200" algn="l" defTabSz="912778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Практическое упражнение для заинтересованных сторон</a:t>
            </a:r>
            <a:endParaRPr lang="ru-Ru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32627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bf0c10381aa4bd59932b5b7da857fed xmlns="8d7096d6-fc66-4344-9e3f-2445529a09f6">
      <Terms xmlns="http://schemas.microsoft.com/office/infopath/2007/PartnerControls"/>
    </hbf0c10381aa4bd59932b5b7da857fed>
    <TaxCatchAll xmlns="8d7096d6-fc66-4344-9e3f-2445529a09f6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Project Technical Implementation" ma:contentTypeID="0x0101008DA58B5CA681664FAB24816C56F41085020073CD9A2FDE83D74A8AE87C5E6F6E6916" ma:contentTypeVersion="6" ma:contentTypeDescription="" ma:contentTypeScope="" ma:versionID="4e2c505bc6dd469b5fc4479c67e36d21">
  <xsd:schema xmlns:xsd="http://www.w3.org/2001/XMLSchema" xmlns:xs="http://www.w3.org/2001/XMLSchema" xmlns:p="http://schemas.microsoft.com/office/2006/metadata/properties" xmlns:ns2="8d7096d6-fc66-4344-9e3f-2445529a09f6" targetNamespace="http://schemas.microsoft.com/office/2006/metadata/properties" ma:root="true" ma:fieldsID="b2431dd1ba532b3876c3e935d2771db0" ns2:_="">
    <xsd:import namespace="8d7096d6-fc66-4344-9e3f-2445529a09f6"/>
    <xsd:element name="properties">
      <xsd:complexType>
        <xsd:sequence>
          <xsd:element name="documentManagement">
            <xsd:complexType>
              <xsd:all>
                <xsd:element ref="ns2:hbf0c10381aa4bd59932b5b7da857fed" minOccurs="0"/>
                <xsd:element ref="ns2:TaxCatchAll" minOccurs="0"/>
                <xsd:element ref="ns2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7096d6-fc66-4344-9e3f-2445529a09f6" elementFormDefault="qualified">
    <xsd:import namespace="http://schemas.microsoft.com/office/2006/documentManagement/types"/>
    <xsd:import namespace="http://schemas.microsoft.com/office/infopath/2007/PartnerControls"/>
    <xsd:element name="hbf0c10381aa4bd59932b5b7da857fed" ma:index="8" nillable="true" ma:taxonomy="true" ma:internalName="hbf0c10381aa4bd59932b5b7da857fed" ma:taxonomyFieldName="Project_x0020_Document_x0020_Type" ma:displayName="Project Document Type" ma:default="" ma:fieldId="{1bf0c103-81aa-4bd5-9932-b5b7da857fed}" ma:sspId="822e118f-d533-465d-b5ca-7beed2256e09" ma:termSetId="d8a5acf7-091c-4877-b363-b3708ae0704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55cf9c8a-78a3-4561-85a9-0a0514ac3c6b}" ma:internalName="TaxCatchAll" ma:showField="CatchAllData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cf9c8a-78a3-4561-85a9-0a0514ac3c6b}" ma:internalName="TaxCatchAllLabel" ma:readOnly="true" ma:showField="CatchAllDataLabel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haredContentType xmlns="Microsoft.SharePoint.Taxonomy.ContentTypeSync" SourceId="822e118f-d533-465d-b5ca-7beed2256e09" ContentTypeId="0x0101008DA58B5CA681664FAB24816C56F4108502" PreviousValue="false"/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B74D7BD-8086-455C-A882-CDBE94C57068}">
  <ds:schemaRefs>
    <ds:schemaRef ds:uri="http://schemas.microsoft.com/office/2006/metadata/properties"/>
    <ds:schemaRef ds:uri="http://schemas.microsoft.com/office/infopath/2007/PartnerControls"/>
    <ds:schemaRef ds:uri="8d7096d6-fc66-4344-9e3f-2445529a09f6"/>
  </ds:schemaRefs>
</ds:datastoreItem>
</file>

<file path=customXml/itemProps2.xml><?xml version="1.0" encoding="utf-8"?>
<ds:datastoreItem xmlns:ds="http://schemas.openxmlformats.org/officeDocument/2006/customXml" ds:itemID="{3F048B7F-B28E-48DF-9D25-6052F9E486AB}"/>
</file>

<file path=customXml/itemProps3.xml><?xml version="1.0" encoding="utf-8"?>
<ds:datastoreItem xmlns:ds="http://schemas.openxmlformats.org/officeDocument/2006/customXml" ds:itemID="{E599C5E2-B2ED-4011-8AB8-DE226171F9E9}">
  <ds:schemaRefs>
    <ds:schemaRef ds:uri="Microsoft.SharePoint.Taxonomy.ContentTypeSync"/>
  </ds:schemaRefs>
</ds:datastoreItem>
</file>

<file path=customXml/itemProps4.xml><?xml version="1.0" encoding="utf-8"?>
<ds:datastoreItem xmlns:ds="http://schemas.openxmlformats.org/officeDocument/2006/customXml" ds:itemID="{70AA1F89-60E4-4F9E-829E-33400628346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620</Words>
  <Application>Microsoft Office PowerPoint</Application>
  <PresentationFormat>Widescreen</PresentationFormat>
  <Paragraphs>66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Times</vt:lpstr>
      <vt:lpstr>Wingdings</vt:lpstr>
      <vt:lpstr>Office Theme</vt:lpstr>
      <vt:lpstr>PowerPoint Presentation</vt:lpstr>
      <vt:lpstr>Приветствие</vt:lpstr>
      <vt:lpstr>Задачи обучения</vt:lpstr>
      <vt:lpstr>День за днем</vt:lpstr>
      <vt:lpstr>Введение </vt:lpstr>
      <vt:lpstr>Примечания по логистике </vt:lpstr>
      <vt:lpstr>Обзор новой версии NSCA 2.0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Agbiriogu</dc:creator>
  <cp:lastModifiedBy>Pakhapat Boonchusanong</cp:lastModifiedBy>
  <cp:revision>27</cp:revision>
  <dcterms:created xsi:type="dcterms:W3CDTF">2018-05-01T03:36:14Z</dcterms:created>
  <dcterms:modified xsi:type="dcterms:W3CDTF">2022-08-08T08:29:03Z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0x0101008DA58B5CA681664FAB24816C56F410850200C1ADE8129BED5243B21152D92CDBFE90</vt:lpwstr>
  </property>
  <property fmtid="{D5CDD505-2E9C-101B-9397-08002B2CF9AE}" pid="3" name="Project Document Type">
    <vt:lpwstr/>
  </property>
</Properties>
</file>